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Hammersmith One" charset="1" panose="02010703030501060504"/>
      <p:regular r:id="rId20"/>
    </p:embeddedFont>
    <p:embeddedFont>
      <p:font typeface="Touvlo" charset="1" panose="020B0604030403020204"/>
      <p:regular r:id="rId21"/>
    </p:embeddedFont>
    <p:embeddedFont>
      <p:font typeface="Touvlo Italics" charset="1" panose="020B06040304030902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://www.jstor.org/stable/resrep28655.7" TargetMode="External" Type="http://schemas.openxmlformats.org/officeDocument/2006/relationships/hyperlink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1D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820525" cy="5143500"/>
          </a:xfrm>
          <a:custGeom>
            <a:avLst/>
            <a:gdLst/>
            <a:ahLst/>
            <a:cxnLst/>
            <a:rect r="r" b="b" t="t" l="l"/>
            <a:pathLst>
              <a:path h="5143500" w="9820525">
                <a:moveTo>
                  <a:pt x="0" y="0"/>
                </a:moveTo>
                <a:lnTo>
                  <a:pt x="9820525" y="0"/>
                </a:lnTo>
                <a:lnTo>
                  <a:pt x="9820525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87984" y="5143500"/>
            <a:ext cx="8600016" cy="5452298"/>
          </a:xfrm>
          <a:custGeom>
            <a:avLst/>
            <a:gdLst/>
            <a:ahLst/>
            <a:cxnLst/>
            <a:rect r="r" b="b" t="t" l="l"/>
            <a:pathLst>
              <a:path h="5452298" w="8600016">
                <a:moveTo>
                  <a:pt x="0" y="0"/>
                </a:moveTo>
                <a:lnTo>
                  <a:pt x="8600016" y="0"/>
                </a:lnTo>
                <a:lnTo>
                  <a:pt x="8600016" y="5452298"/>
                </a:lnTo>
                <a:lnTo>
                  <a:pt x="0" y="54522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5143500"/>
            <a:ext cx="9687984" cy="5143500"/>
          </a:xfrm>
          <a:custGeom>
            <a:avLst/>
            <a:gdLst/>
            <a:ahLst/>
            <a:cxnLst/>
            <a:rect r="r" b="b" t="t" l="l"/>
            <a:pathLst>
              <a:path h="5143500" w="9687984">
                <a:moveTo>
                  <a:pt x="0" y="0"/>
                </a:moveTo>
                <a:lnTo>
                  <a:pt x="9687984" y="0"/>
                </a:lnTo>
                <a:lnTo>
                  <a:pt x="968798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974" r="0" b="-297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687984" y="-314372"/>
            <a:ext cx="8600016" cy="5457872"/>
          </a:xfrm>
          <a:custGeom>
            <a:avLst/>
            <a:gdLst/>
            <a:ahLst/>
            <a:cxnLst/>
            <a:rect r="r" b="b" t="t" l="l"/>
            <a:pathLst>
              <a:path h="5457872" w="8600016">
                <a:moveTo>
                  <a:pt x="0" y="0"/>
                </a:moveTo>
                <a:lnTo>
                  <a:pt x="8600016" y="0"/>
                </a:lnTo>
                <a:lnTo>
                  <a:pt x="8600016" y="5457872"/>
                </a:lnTo>
                <a:lnTo>
                  <a:pt x="0" y="54578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451" r="0" b="-2451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CA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2413832"/>
            <a:ext cx="8958476" cy="5789415"/>
          </a:xfrm>
          <a:custGeom>
            <a:avLst/>
            <a:gdLst/>
            <a:ahLst/>
            <a:cxnLst/>
            <a:rect r="r" b="b" t="t" l="l"/>
            <a:pathLst>
              <a:path h="5789415" w="8958476">
                <a:moveTo>
                  <a:pt x="0" y="0"/>
                </a:moveTo>
                <a:lnTo>
                  <a:pt x="8958476" y="0"/>
                </a:lnTo>
                <a:lnTo>
                  <a:pt x="8958476" y="5789415"/>
                </a:lnTo>
                <a:lnTo>
                  <a:pt x="0" y="57894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58461" y="2362466"/>
            <a:ext cx="7485539" cy="1866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57"/>
              </a:lnSpc>
              <a:spcBef>
                <a:spcPct val="0"/>
              </a:spcBef>
            </a:pPr>
            <a:r>
              <a:rPr lang="en-US" sz="7046">
                <a:solidFill>
                  <a:srgbClr val="000000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Government Challenges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10352" y="4704466"/>
            <a:ext cx="6670793" cy="392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Billions lost to improper calculations since 2003 (GAO)</a:t>
            </a:r>
          </a:p>
          <a:p>
            <a:pPr algn="just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Human error unavoidable; improved tech could reduce losses</a:t>
            </a:r>
          </a:p>
          <a:p>
            <a:pPr algn="just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Defense vs. domestic investment imbalance 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      </a:t>
            </a:r>
            <a:r>
              <a:rPr lang="en-US" sz="24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$968B defense budget  (2024)</a:t>
            </a:r>
          </a:p>
          <a:p>
            <a:pPr algn="just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Policy choices reflect political priorities, not always citizens’ needs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CA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03815" y="1028700"/>
            <a:ext cx="6778425" cy="3812117"/>
          </a:xfrm>
          <a:custGeom>
            <a:avLst/>
            <a:gdLst/>
            <a:ahLst/>
            <a:cxnLst/>
            <a:rect r="r" b="b" t="t" l="l"/>
            <a:pathLst>
              <a:path h="3812117" w="6778425">
                <a:moveTo>
                  <a:pt x="0" y="0"/>
                </a:moveTo>
                <a:lnTo>
                  <a:pt x="6778425" y="0"/>
                </a:lnTo>
                <a:lnTo>
                  <a:pt x="6778425" y="3812117"/>
                </a:lnTo>
                <a:lnTo>
                  <a:pt x="0" y="38121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56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509575" y="5317090"/>
            <a:ext cx="6672665" cy="4120370"/>
          </a:xfrm>
          <a:custGeom>
            <a:avLst/>
            <a:gdLst/>
            <a:ahLst/>
            <a:cxnLst/>
            <a:rect r="r" b="b" t="t" l="l"/>
            <a:pathLst>
              <a:path h="4120370" w="6672665">
                <a:moveTo>
                  <a:pt x="0" y="0"/>
                </a:moveTo>
                <a:lnTo>
                  <a:pt x="6672665" y="0"/>
                </a:lnTo>
                <a:lnTo>
                  <a:pt x="6672665" y="4120371"/>
                </a:lnTo>
                <a:lnTo>
                  <a:pt x="0" y="41203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58461" y="2362466"/>
            <a:ext cx="7485539" cy="1866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57"/>
              </a:lnSpc>
              <a:spcBef>
                <a:spcPct val="0"/>
              </a:spcBef>
            </a:pPr>
            <a:r>
              <a:rPr lang="en-US" sz="7046">
                <a:solidFill>
                  <a:srgbClr val="000000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Suggested: Changes in Policy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58461" y="4673242"/>
            <a:ext cx="9361441" cy="4612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6104" indent="-313052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Strengthen &amp; modernize infrastructure</a:t>
            </a:r>
          </a:p>
          <a:p>
            <a:pPr algn="just" marL="626104" indent="-313052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Increase funding + staffing for public sector workers</a:t>
            </a:r>
          </a:p>
          <a:p>
            <a:pPr algn="just" marL="626104" indent="-313052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Implement federal AI ethics + transparency standards</a:t>
            </a:r>
          </a:p>
          <a:p>
            <a:pPr algn="just" marL="626104" indent="-313052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Maintain human oversight in AI decision-making</a:t>
            </a:r>
          </a:p>
          <a:p>
            <a:pPr algn="just" marL="626104" indent="-313052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Promote tech that supports, not replaces, public service goals</a:t>
            </a:r>
          </a:p>
          <a:p>
            <a:pPr algn="just">
              <a:lnSpc>
                <a:spcPts val="4059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78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0035" y="6172200"/>
            <a:ext cx="1077329" cy="4114800"/>
          </a:xfrm>
          <a:custGeom>
            <a:avLst/>
            <a:gdLst/>
            <a:ahLst/>
            <a:cxnLst/>
            <a:rect r="r" b="b" t="t" l="l"/>
            <a:pathLst>
              <a:path h="4114800" w="1077329">
                <a:moveTo>
                  <a:pt x="0" y="0"/>
                </a:moveTo>
                <a:lnTo>
                  <a:pt x="1077330" y="0"/>
                </a:lnTo>
                <a:lnTo>
                  <a:pt x="10773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49950" y="6172200"/>
            <a:ext cx="5238050" cy="4114800"/>
          </a:xfrm>
          <a:custGeom>
            <a:avLst/>
            <a:gdLst/>
            <a:ahLst/>
            <a:cxnLst/>
            <a:rect r="r" b="b" t="t" l="l"/>
            <a:pathLst>
              <a:path h="4114800" w="5238050">
                <a:moveTo>
                  <a:pt x="0" y="0"/>
                </a:moveTo>
                <a:lnTo>
                  <a:pt x="5238050" y="0"/>
                </a:lnTo>
                <a:lnTo>
                  <a:pt x="52380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225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52414" y="1636203"/>
            <a:ext cx="8595994" cy="117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05"/>
              </a:lnSpc>
              <a:spcBef>
                <a:spcPct val="0"/>
              </a:spcBef>
            </a:pPr>
            <a:r>
              <a:rPr lang="en-US" sz="8646">
                <a:solidFill>
                  <a:srgbClr val="FFFF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Conclusion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52414" y="3059429"/>
            <a:ext cx="14911642" cy="4091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41999" indent="-420999" lvl="1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Technology is essential, but must be handled responsibly</a:t>
            </a:r>
          </a:p>
          <a:p>
            <a:pPr algn="just" marL="841999" indent="-420999" lvl="1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Human oversight, transparency, and accountability are non-negotiable</a:t>
            </a:r>
          </a:p>
          <a:p>
            <a:pPr algn="just" marL="841999" indent="-420999" lvl="1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Technology should serve people, not the other way around</a:t>
            </a:r>
          </a:p>
          <a:p>
            <a:pPr algn="just">
              <a:lnSpc>
                <a:spcPts val="5459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4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27766" y="1228725"/>
            <a:ext cx="8458540" cy="1016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20"/>
              </a:lnSpc>
            </a:pPr>
            <a:r>
              <a:rPr lang="en-US" sz="8000">
                <a:solidFill>
                  <a:srgbClr val="000000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Sources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57437" y="2513656"/>
            <a:ext cx="17531831" cy="7414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Agrawal, A., Gans, J. S., &amp; Goldfarb, A. (2019). Artificial Intelligence: The Ambiguous Labor Market Impact of Automating Prediction. The Journal of Economic Perspectives, 33(2), 31–50. https://www.jstor.org/stable/26621238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Bothwell, B. (Host), (2023, December 14). Artificial Intelligence in Severe Weather and Wildfire Modeling. GAO Watchdog Report. Government Accountability Office. https://www.gao.gov/podcast/artificial-intelligence-severe-weather-and-wildfire-modeling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Chenok, Dan. “2025 How Technology Can Drive Government Efficiency.” </a:t>
            </a:r>
            <a:r>
              <a:rPr lang="en-US" sz="2100" i="true">
                <a:solidFill>
                  <a:srgbClr val="000000"/>
                </a:solidFill>
                <a:latin typeface="Touvlo Italics"/>
                <a:ea typeface="Touvlo Italics"/>
                <a:cs typeface="Touvlo Italics"/>
                <a:sym typeface="Touvlo Italics"/>
              </a:rPr>
              <a:t>IBM Center for The Business of Government</a:t>
            </a:r>
            <a:r>
              <a:rPr lang="en-US" sz="210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, 2025, www.businessofgovernment.org/sites/default/files/How TECHNOLOGY Can Drive GOVERNMENT EFFICIENCY_0.pdf. 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Hinkley, Sara. 2022. Technology in the Public Sector and the Future of Government Work. Berkeley: 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UC Berkeley Labor Center. https://laborcenter.berkeley.edu/technology-in-the-public-sector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and-the-future-of-government-work/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International Institute for Strategic Studies. (2025). </a:t>
            </a:r>
            <a:r>
              <a:rPr lang="en-US" sz="2100" i="true">
                <a:solidFill>
                  <a:srgbClr val="000000"/>
                </a:solidFill>
                <a:latin typeface="Touvlo Italics"/>
                <a:ea typeface="Touvlo Italics"/>
                <a:cs typeface="Touvlo Italics"/>
                <a:sym typeface="Touvlo Italics"/>
              </a:rPr>
              <a:t>Defence and military analysis</a:t>
            </a:r>
            <a:r>
              <a:rPr lang="en-US" sz="210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. The Military Balance 2025 by The International Institute for Strategic Studies (IISS) | 9781040379745. https://www.iiss.org/globalassets/media-library---content--migration/files/publications/military-balance/2025-military-balance/the-military-balance-2025_defence-spending-and-procurement-trends.pdf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Rasser, M., &amp; Lamberth, M. (2021). How the United States Competed: Past Technology Strategies. In </a:t>
            </a:r>
            <a:r>
              <a:rPr lang="en-US" sz="2100" i="true">
                <a:solidFill>
                  <a:srgbClr val="000000"/>
                </a:solidFill>
                <a:latin typeface="Touvlo Italics"/>
                <a:ea typeface="Touvlo Italics"/>
                <a:cs typeface="Touvlo Italics"/>
                <a:sym typeface="Touvlo Italics"/>
              </a:rPr>
              <a:t>Taking the Helm: A National Technology Strategy to Meet the China Challenge</a:t>
            </a:r>
            <a:r>
              <a:rPr lang="en-US" sz="210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 (pp. 14–20). Center for a New American Security. </a:t>
            </a:r>
            <a:r>
              <a:rPr lang="en-US" sz="2100" u="sng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  <a:hlinkClick r:id="rId2" tooltip="http://www.jstor.org/stable/resrep28655.7"/>
              </a:rPr>
              <a:t>http://www.jstor.org/stable/resrep28655.7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The Estate of Gene B. Lokken, et al. v. UnitedHealth Group, Inc., et al., No. 0:23-cv-03514 (D. Minn. Nov. 14, 2023).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https://www.classaction.org/media/the-estate-of-gene-b-lokken-et-al-v-unitedhealth-group-inc-et-al.pdf</a:t>
            </a:r>
          </a:p>
          <a:p>
            <a:pPr algn="just">
              <a:lnSpc>
                <a:spcPts val="2940"/>
              </a:lnSpc>
            </a:pPr>
          </a:p>
          <a:p>
            <a:pPr algn="just">
              <a:lnSpc>
                <a:spcPts val="2940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4326" y="3345931"/>
            <a:ext cx="20327088" cy="5505781"/>
            <a:chOff x="0" y="0"/>
            <a:chExt cx="5353636" cy="14500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53636" cy="1450082"/>
            </a:xfrm>
            <a:custGeom>
              <a:avLst/>
              <a:gdLst/>
              <a:ahLst/>
              <a:cxnLst/>
              <a:rect r="r" b="b" t="t" l="l"/>
              <a:pathLst>
                <a:path h="1450082" w="5353636">
                  <a:moveTo>
                    <a:pt x="0" y="0"/>
                  </a:moveTo>
                  <a:lnTo>
                    <a:pt x="5353636" y="0"/>
                  </a:lnTo>
                  <a:lnTo>
                    <a:pt x="5353636" y="1450082"/>
                  </a:lnTo>
                  <a:lnTo>
                    <a:pt x="0" y="1450082"/>
                  </a:lnTo>
                  <a:close/>
                </a:path>
              </a:pathLst>
            </a:custGeom>
            <a:solidFill>
              <a:srgbClr val="94D4C4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53636" cy="14881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5227294"/>
            <a:ext cx="10657744" cy="1914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561"/>
              </a:lnSpc>
              <a:spcBef>
                <a:spcPct val="0"/>
              </a:spcBef>
            </a:pPr>
            <a:r>
              <a:rPr lang="en-US" sz="14137">
                <a:solidFill>
                  <a:srgbClr val="000000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Thank You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10534073" y="2353226"/>
            <a:ext cx="986062" cy="3766209"/>
          </a:xfrm>
          <a:custGeom>
            <a:avLst/>
            <a:gdLst/>
            <a:ahLst/>
            <a:cxnLst/>
            <a:rect r="r" b="b" t="t" l="l"/>
            <a:pathLst>
              <a:path h="3766209" w="986062">
                <a:moveTo>
                  <a:pt x="0" y="0"/>
                </a:moveTo>
                <a:lnTo>
                  <a:pt x="986062" y="0"/>
                </a:lnTo>
                <a:lnTo>
                  <a:pt x="986062" y="3766209"/>
                </a:lnTo>
                <a:lnTo>
                  <a:pt x="0" y="37662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950818" y="2043385"/>
            <a:ext cx="5856884" cy="5910617"/>
          </a:xfrm>
          <a:custGeom>
            <a:avLst/>
            <a:gdLst/>
            <a:ahLst/>
            <a:cxnLst/>
            <a:rect r="r" b="b" t="t" l="l"/>
            <a:pathLst>
              <a:path h="5910617" w="5856884">
                <a:moveTo>
                  <a:pt x="0" y="0"/>
                </a:moveTo>
                <a:lnTo>
                  <a:pt x="5856884" y="0"/>
                </a:lnTo>
                <a:lnTo>
                  <a:pt x="5856884" y="5910617"/>
                </a:lnTo>
                <a:lnTo>
                  <a:pt x="0" y="59106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754409" y="5896602"/>
            <a:ext cx="1077329" cy="4114800"/>
          </a:xfrm>
          <a:custGeom>
            <a:avLst/>
            <a:gdLst/>
            <a:ahLst/>
            <a:cxnLst/>
            <a:rect r="r" b="b" t="t" l="l"/>
            <a:pathLst>
              <a:path h="4114800" w="1077329">
                <a:moveTo>
                  <a:pt x="0" y="0"/>
                </a:moveTo>
                <a:lnTo>
                  <a:pt x="1077330" y="0"/>
                </a:lnTo>
                <a:lnTo>
                  <a:pt x="10773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84028" y="-187195"/>
            <a:ext cx="5401691" cy="10661390"/>
            <a:chOff x="0" y="0"/>
            <a:chExt cx="1422668" cy="28079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2668" cy="2807938"/>
            </a:xfrm>
            <a:custGeom>
              <a:avLst/>
              <a:gdLst/>
              <a:ahLst/>
              <a:cxnLst/>
              <a:rect r="r" b="b" t="t" l="l"/>
              <a:pathLst>
                <a:path h="2807938" w="1422668">
                  <a:moveTo>
                    <a:pt x="0" y="0"/>
                  </a:moveTo>
                  <a:lnTo>
                    <a:pt x="1422668" y="0"/>
                  </a:lnTo>
                  <a:lnTo>
                    <a:pt x="1422668" y="2807938"/>
                  </a:lnTo>
                  <a:lnTo>
                    <a:pt x="0" y="2807938"/>
                  </a:lnTo>
                  <a:close/>
                </a:path>
              </a:pathLst>
            </a:custGeom>
            <a:solidFill>
              <a:srgbClr val="94D4C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422668" cy="2846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65097" y="3179683"/>
            <a:ext cx="6331273" cy="5352803"/>
          </a:xfrm>
          <a:custGeom>
            <a:avLst/>
            <a:gdLst/>
            <a:ahLst/>
            <a:cxnLst/>
            <a:rect r="r" b="b" t="t" l="l"/>
            <a:pathLst>
              <a:path h="5352803" w="6331273">
                <a:moveTo>
                  <a:pt x="0" y="0"/>
                </a:moveTo>
                <a:lnTo>
                  <a:pt x="6331273" y="0"/>
                </a:lnTo>
                <a:lnTo>
                  <a:pt x="6331273" y="5352804"/>
                </a:lnTo>
                <a:lnTo>
                  <a:pt x="0" y="5352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313848" y="5705997"/>
            <a:ext cx="979946" cy="6124661"/>
          </a:xfrm>
          <a:custGeom>
            <a:avLst/>
            <a:gdLst/>
            <a:ahLst/>
            <a:cxnLst/>
            <a:rect r="r" b="b" t="t" l="l"/>
            <a:pathLst>
              <a:path h="6124661" w="979946">
                <a:moveTo>
                  <a:pt x="0" y="0"/>
                </a:moveTo>
                <a:lnTo>
                  <a:pt x="979946" y="0"/>
                </a:lnTo>
                <a:lnTo>
                  <a:pt x="979946" y="6124661"/>
                </a:lnTo>
                <a:lnTo>
                  <a:pt x="0" y="61246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9144000" y="-1264285"/>
            <a:ext cx="1077329" cy="4114800"/>
          </a:xfrm>
          <a:custGeom>
            <a:avLst/>
            <a:gdLst/>
            <a:ahLst/>
            <a:cxnLst/>
            <a:rect r="r" b="b" t="t" l="l"/>
            <a:pathLst>
              <a:path h="4114800" w="1077329">
                <a:moveTo>
                  <a:pt x="0" y="0"/>
                </a:moveTo>
                <a:lnTo>
                  <a:pt x="1077329" y="0"/>
                </a:lnTo>
                <a:lnTo>
                  <a:pt x="10773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512692" y="3440758"/>
            <a:ext cx="5836081" cy="3582855"/>
          </a:xfrm>
          <a:custGeom>
            <a:avLst/>
            <a:gdLst/>
            <a:ahLst/>
            <a:cxnLst/>
            <a:rect r="r" b="b" t="t" l="l"/>
            <a:pathLst>
              <a:path h="3582855" w="5836081">
                <a:moveTo>
                  <a:pt x="0" y="0"/>
                </a:moveTo>
                <a:lnTo>
                  <a:pt x="5836082" y="0"/>
                </a:lnTo>
                <a:lnTo>
                  <a:pt x="5836082" y="3582856"/>
                </a:lnTo>
                <a:lnTo>
                  <a:pt x="0" y="35828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80" t="-1980" r="-180" b="-6918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88756" y="3467163"/>
            <a:ext cx="9385110" cy="2787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TECHNOLOGY &amp; THE U.S. GOVERNMENT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88756" y="6352376"/>
            <a:ext cx="9068598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Amber Vergara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CSIT 100-04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CA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085228" y="3199141"/>
            <a:ext cx="7665059" cy="1483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04"/>
              </a:lnSpc>
            </a:pPr>
            <a:r>
              <a:rPr lang="en-US" sz="8646">
                <a:solidFill>
                  <a:srgbClr val="000000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Overview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884761" y="5061151"/>
            <a:ext cx="8065991" cy="1471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5" indent="-302257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Benefits &amp; Risks of Advanced Technology</a:t>
            </a:r>
          </a:p>
          <a:p>
            <a:pPr algn="just" marL="604515" indent="-302257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Technology in Decision-Making and Policy</a:t>
            </a:r>
          </a:p>
          <a:p>
            <a:pPr algn="just" marL="604515" indent="-302257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Future Directions and Recommendations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942495" y="2088122"/>
            <a:ext cx="4172487" cy="7475140"/>
          </a:xfrm>
          <a:custGeom>
            <a:avLst/>
            <a:gdLst/>
            <a:ahLst/>
            <a:cxnLst/>
            <a:rect r="r" b="b" t="t" l="l"/>
            <a:pathLst>
              <a:path h="7475140" w="4172487">
                <a:moveTo>
                  <a:pt x="0" y="0"/>
                </a:moveTo>
                <a:lnTo>
                  <a:pt x="4172487" y="0"/>
                </a:lnTo>
                <a:lnTo>
                  <a:pt x="4172487" y="7475139"/>
                </a:lnTo>
                <a:lnTo>
                  <a:pt x="0" y="74751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6270938" y="474532"/>
            <a:ext cx="979946" cy="6124661"/>
          </a:xfrm>
          <a:custGeom>
            <a:avLst/>
            <a:gdLst/>
            <a:ahLst/>
            <a:cxnLst/>
            <a:rect r="r" b="b" t="t" l="l"/>
            <a:pathLst>
              <a:path h="6124661" w="979946">
                <a:moveTo>
                  <a:pt x="0" y="0"/>
                </a:moveTo>
                <a:lnTo>
                  <a:pt x="979946" y="0"/>
                </a:lnTo>
                <a:lnTo>
                  <a:pt x="979946" y="6124661"/>
                </a:lnTo>
                <a:lnTo>
                  <a:pt x="0" y="61246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4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14730" y="1741691"/>
            <a:ext cx="8458540" cy="1582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5"/>
              </a:lnSpc>
            </a:pPr>
            <a:r>
              <a:rPr lang="en-US" sz="6399">
                <a:solidFill>
                  <a:srgbClr val="000000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Background: Tech in Government Work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289355" y="3850691"/>
            <a:ext cx="6339028" cy="5034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7"/>
              </a:lnSpc>
            </a:pPr>
            <a:r>
              <a:rPr lang="en-US" sz="3162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01</a:t>
            </a:r>
          </a:p>
          <a:p>
            <a:pPr algn="l">
              <a:lnSpc>
                <a:spcPts val="4427"/>
              </a:lnSpc>
            </a:pPr>
          </a:p>
          <a:p>
            <a:pPr algn="l">
              <a:lnSpc>
                <a:spcPts val="4427"/>
              </a:lnSpc>
            </a:pPr>
            <a:r>
              <a:rPr lang="en-US" sz="3162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02</a:t>
            </a:r>
          </a:p>
          <a:p>
            <a:pPr algn="l">
              <a:lnSpc>
                <a:spcPts val="4427"/>
              </a:lnSpc>
            </a:pPr>
          </a:p>
          <a:p>
            <a:pPr algn="l">
              <a:lnSpc>
                <a:spcPts val="4427"/>
              </a:lnSpc>
            </a:pPr>
            <a:r>
              <a:rPr lang="en-US" sz="3162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03</a:t>
            </a:r>
          </a:p>
          <a:p>
            <a:pPr algn="l">
              <a:lnSpc>
                <a:spcPts val="4427"/>
              </a:lnSpc>
            </a:pPr>
          </a:p>
          <a:p>
            <a:pPr algn="l">
              <a:lnSpc>
                <a:spcPts val="4427"/>
              </a:lnSpc>
            </a:pPr>
            <a:r>
              <a:rPr lang="en-US" sz="3162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04</a:t>
            </a:r>
          </a:p>
          <a:p>
            <a:pPr algn="l">
              <a:lnSpc>
                <a:spcPts val="4427"/>
              </a:lnSpc>
            </a:pPr>
          </a:p>
          <a:p>
            <a:pPr algn="l">
              <a:lnSpc>
                <a:spcPts val="4427"/>
              </a:lnSpc>
            </a:pPr>
            <a:r>
              <a:rPr lang="en-US" sz="3162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05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912157" y="3840321"/>
            <a:ext cx="8614014" cy="5044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5"/>
              </a:lnSpc>
            </a:pPr>
            <a:r>
              <a:rPr lang="en-US" sz="3204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Manual task automation</a:t>
            </a:r>
          </a:p>
          <a:p>
            <a:pPr algn="just">
              <a:lnSpc>
                <a:spcPts val="4485"/>
              </a:lnSpc>
            </a:pPr>
          </a:p>
          <a:p>
            <a:pPr algn="just">
              <a:lnSpc>
                <a:spcPts val="4485"/>
              </a:lnSpc>
            </a:pPr>
            <a:r>
              <a:rPr lang="en-US" sz="3204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Process automation</a:t>
            </a:r>
          </a:p>
          <a:p>
            <a:pPr algn="just">
              <a:lnSpc>
                <a:spcPts val="4485"/>
              </a:lnSpc>
            </a:pPr>
          </a:p>
          <a:p>
            <a:pPr algn="just">
              <a:lnSpc>
                <a:spcPts val="4485"/>
              </a:lnSpc>
            </a:pPr>
            <a:r>
              <a:rPr lang="en-US" sz="3204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Automated decision-making</a:t>
            </a:r>
          </a:p>
          <a:p>
            <a:pPr algn="just">
              <a:lnSpc>
                <a:spcPts val="4485"/>
              </a:lnSpc>
            </a:pPr>
          </a:p>
          <a:p>
            <a:pPr algn="just">
              <a:lnSpc>
                <a:spcPts val="4485"/>
              </a:lnSpc>
            </a:pPr>
            <a:r>
              <a:rPr lang="en-US" sz="3204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Integrated data systems</a:t>
            </a:r>
          </a:p>
          <a:p>
            <a:pPr algn="just">
              <a:lnSpc>
                <a:spcPts val="4485"/>
              </a:lnSpc>
            </a:pPr>
          </a:p>
          <a:p>
            <a:pPr algn="just">
              <a:lnSpc>
                <a:spcPts val="4485"/>
              </a:lnSpc>
            </a:pPr>
            <a:r>
              <a:rPr lang="en-US" sz="3204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Electronic monitoring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1362427" y="5330048"/>
            <a:ext cx="979946" cy="6124661"/>
          </a:xfrm>
          <a:custGeom>
            <a:avLst/>
            <a:gdLst/>
            <a:ahLst/>
            <a:cxnLst/>
            <a:rect r="r" b="b" t="t" l="l"/>
            <a:pathLst>
              <a:path h="6124661" w="979946">
                <a:moveTo>
                  <a:pt x="0" y="0"/>
                </a:moveTo>
                <a:lnTo>
                  <a:pt x="979945" y="0"/>
                </a:lnTo>
                <a:lnTo>
                  <a:pt x="979945" y="6124661"/>
                </a:lnTo>
                <a:lnTo>
                  <a:pt x="0" y="6124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16348699" y="782266"/>
            <a:ext cx="1231678" cy="4704324"/>
          </a:xfrm>
          <a:custGeom>
            <a:avLst/>
            <a:gdLst/>
            <a:ahLst/>
            <a:cxnLst/>
            <a:rect r="r" b="b" t="t" l="l"/>
            <a:pathLst>
              <a:path h="4704324" w="1231678">
                <a:moveTo>
                  <a:pt x="0" y="0"/>
                </a:moveTo>
                <a:lnTo>
                  <a:pt x="1231678" y="0"/>
                </a:lnTo>
                <a:lnTo>
                  <a:pt x="1231678" y="4704324"/>
                </a:lnTo>
                <a:lnTo>
                  <a:pt x="0" y="47043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CA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2603441" y="-1026280"/>
            <a:ext cx="1231678" cy="4704324"/>
          </a:xfrm>
          <a:custGeom>
            <a:avLst/>
            <a:gdLst/>
            <a:ahLst/>
            <a:cxnLst/>
            <a:rect r="r" b="b" t="t" l="l"/>
            <a:pathLst>
              <a:path h="4704324" w="1231678">
                <a:moveTo>
                  <a:pt x="0" y="0"/>
                </a:moveTo>
                <a:lnTo>
                  <a:pt x="1231678" y="0"/>
                </a:lnTo>
                <a:lnTo>
                  <a:pt x="1231678" y="4704324"/>
                </a:lnTo>
                <a:lnTo>
                  <a:pt x="0" y="4704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19221" y="2159485"/>
            <a:ext cx="13249558" cy="117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05"/>
              </a:lnSpc>
              <a:spcBef>
                <a:spcPct val="0"/>
              </a:spcBef>
            </a:pPr>
            <a:r>
              <a:rPr lang="en-US" sz="8646">
                <a:solidFill>
                  <a:srgbClr val="000000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Benefits: Efficiency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526171" y="5952808"/>
            <a:ext cx="1231678" cy="4704324"/>
          </a:xfrm>
          <a:custGeom>
            <a:avLst/>
            <a:gdLst/>
            <a:ahLst/>
            <a:cxnLst/>
            <a:rect r="r" b="b" t="t" l="l"/>
            <a:pathLst>
              <a:path h="4704324" w="1231678">
                <a:moveTo>
                  <a:pt x="0" y="0"/>
                </a:moveTo>
                <a:lnTo>
                  <a:pt x="1231678" y="0"/>
                </a:lnTo>
                <a:lnTo>
                  <a:pt x="1231678" y="4704324"/>
                </a:lnTo>
                <a:lnTo>
                  <a:pt x="0" y="4704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296049" y="3455669"/>
            <a:ext cx="9695902" cy="5802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2462" indent="-356231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Automation improves speed + accuracy (e-filing, online benefit applications)</a:t>
            </a:r>
          </a:p>
          <a:p>
            <a:pPr algn="just" marL="712462" indent="-356231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Integrated data systems improve customer experience (Alaska DHSS call center)</a:t>
            </a:r>
          </a:p>
          <a:p>
            <a:pPr algn="just" marL="712462" indent="-356231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Expanded access to information during crises (pandemic response)</a:t>
            </a:r>
          </a:p>
          <a:p>
            <a:pPr algn="just" marL="712462" indent="-356231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Reduced paperwork and in-person processing</a:t>
            </a:r>
          </a:p>
          <a:p>
            <a:pPr algn="just" marL="712462" indent="-356231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Greater accessibility for citizens</a:t>
            </a:r>
          </a:p>
          <a:p>
            <a:pPr algn="just">
              <a:lnSpc>
                <a:spcPts val="461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CA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2603441" y="-1026280"/>
            <a:ext cx="1231678" cy="4704324"/>
          </a:xfrm>
          <a:custGeom>
            <a:avLst/>
            <a:gdLst/>
            <a:ahLst/>
            <a:cxnLst/>
            <a:rect r="r" b="b" t="t" l="l"/>
            <a:pathLst>
              <a:path h="4704324" w="1231678">
                <a:moveTo>
                  <a:pt x="0" y="0"/>
                </a:moveTo>
                <a:lnTo>
                  <a:pt x="1231678" y="0"/>
                </a:lnTo>
                <a:lnTo>
                  <a:pt x="1231678" y="4704324"/>
                </a:lnTo>
                <a:lnTo>
                  <a:pt x="0" y="4704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19221" y="2159485"/>
            <a:ext cx="13249558" cy="197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69"/>
              </a:lnSpc>
              <a:spcBef>
                <a:spcPct val="0"/>
              </a:spcBef>
            </a:pPr>
            <a:r>
              <a:rPr lang="en-US" sz="7446">
                <a:solidFill>
                  <a:srgbClr val="000000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Benefits: Innovation &amp; Economy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526171" y="5952808"/>
            <a:ext cx="1231678" cy="4704324"/>
          </a:xfrm>
          <a:custGeom>
            <a:avLst/>
            <a:gdLst/>
            <a:ahLst/>
            <a:cxnLst/>
            <a:rect r="r" b="b" t="t" l="l"/>
            <a:pathLst>
              <a:path h="4704324" w="1231678">
                <a:moveTo>
                  <a:pt x="0" y="0"/>
                </a:moveTo>
                <a:lnTo>
                  <a:pt x="1231678" y="0"/>
                </a:lnTo>
                <a:lnTo>
                  <a:pt x="1231678" y="4704324"/>
                </a:lnTo>
                <a:lnTo>
                  <a:pt x="0" y="4704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296049" y="4283368"/>
            <a:ext cx="9695902" cy="4640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2462" indent="-356231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Federal policies which support innovation (Bayh-Dole Act; Federal Technology Transfer Act)</a:t>
            </a:r>
          </a:p>
          <a:p>
            <a:pPr algn="just" marL="712462" indent="-356231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Funding for research labs → new technologies + productivity</a:t>
            </a:r>
          </a:p>
          <a:p>
            <a:pPr algn="just" marL="712462" indent="-356231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National Research Cloud proposal → expanded access to AI tools for researchers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4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2603441" y="-1026280"/>
            <a:ext cx="1231678" cy="4704324"/>
          </a:xfrm>
          <a:custGeom>
            <a:avLst/>
            <a:gdLst/>
            <a:ahLst/>
            <a:cxnLst/>
            <a:rect r="r" b="b" t="t" l="l"/>
            <a:pathLst>
              <a:path h="4704324" w="1231678">
                <a:moveTo>
                  <a:pt x="0" y="0"/>
                </a:moveTo>
                <a:lnTo>
                  <a:pt x="1231678" y="0"/>
                </a:lnTo>
                <a:lnTo>
                  <a:pt x="1231678" y="4704324"/>
                </a:lnTo>
                <a:lnTo>
                  <a:pt x="0" y="4704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19221" y="2130910"/>
            <a:ext cx="13249558" cy="938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51"/>
              </a:lnSpc>
              <a:spcBef>
                <a:spcPct val="0"/>
              </a:spcBef>
            </a:pPr>
            <a:r>
              <a:rPr lang="en-US" sz="6846">
                <a:solidFill>
                  <a:srgbClr val="000000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Risks: Workforce Strain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526171" y="5952808"/>
            <a:ext cx="1231678" cy="4704324"/>
          </a:xfrm>
          <a:custGeom>
            <a:avLst/>
            <a:gdLst/>
            <a:ahLst/>
            <a:cxnLst/>
            <a:rect r="r" b="b" t="t" l="l"/>
            <a:pathLst>
              <a:path h="4704324" w="1231678">
                <a:moveTo>
                  <a:pt x="0" y="0"/>
                </a:moveTo>
                <a:lnTo>
                  <a:pt x="1231678" y="0"/>
                </a:lnTo>
                <a:lnTo>
                  <a:pt x="1231678" y="4704324"/>
                </a:lnTo>
                <a:lnTo>
                  <a:pt x="0" y="4704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988618" y="3601844"/>
            <a:ext cx="10310764" cy="4203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88" indent="-431794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Public sector underfunding + staffing shortages</a:t>
            </a:r>
          </a:p>
          <a:p>
            <a:pPr algn="just" marL="863588" indent="-431794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New technological policies  + already</a:t>
            </a:r>
            <a:r>
              <a:rPr lang="en-US" sz="39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 overwhelmed workers = conflict</a:t>
            </a:r>
          </a:p>
          <a:p>
            <a:pPr algn="just" marL="863588" indent="-431794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Limited capacity to test, adjust, and maintain new systems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4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350069" y="-1439925"/>
            <a:ext cx="1231678" cy="4704324"/>
          </a:xfrm>
          <a:custGeom>
            <a:avLst/>
            <a:gdLst/>
            <a:ahLst/>
            <a:cxnLst/>
            <a:rect r="r" b="b" t="t" l="l"/>
            <a:pathLst>
              <a:path h="4704324" w="1231678">
                <a:moveTo>
                  <a:pt x="0" y="0"/>
                </a:moveTo>
                <a:lnTo>
                  <a:pt x="1231677" y="0"/>
                </a:lnTo>
                <a:lnTo>
                  <a:pt x="1231677" y="4704324"/>
                </a:lnTo>
                <a:lnTo>
                  <a:pt x="0" y="4704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12902" y="1643494"/>
            <a:ext cx="13249558" cy="1833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51"/>
              </a:lnSpc>
              <a:spcBef>
                <a:spcPct val="0"/>
              </a:spcBef>
            </a:pPr>
            <a:r>
              <a:rPr lang="en-US" sz="6846">
                <a:solidFill>
                  <a:srgbClr val="000000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Risks: Ethical &amp; Institutional Failures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70038" y="3791033"/>
            <a:ext cx="16817962" cy="4203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88" indent="-431794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 2023 Case study: UnitedHealth AI claim denials</a:t>
            </a:r>
          </a:p>
          <a:p>
            <a:pPr algn="just" marL="863588" indent="-431794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System had a 90% error rate, still relied on by company</a:t>
            </a:r>
          </a:p>
          <a:p>
            <a:pPr algn="just" marL="863588" indent="-431794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Patients forced to pay or abandon treatment</a:t>
            </a:r>
          </a:p>
          <a:p>
            <a:pPr algn="just" marL="863588" indent="-431794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Shows how misuse of technology can erode public trust</a:t>
            </a:r>
          </a:p>
          <a:p>
            <a:pPr algn="just" marL="863588" indent="-431794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Assassination of UHC CEO Brian Thompson in 2024</a:t>
            </a:r>
          </a:p>
          <a:p>
            <a:pPr algn="just" marL="863588" indent="-431794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Illustrates risk of replacing human judgment with flawed AI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062460" y="8130101"/>
            <a:ext cx="1129431" cy="4313799"/>
          </a:xfrm>
          <a:custGeom>
            <a:avLst/>
            <a:gdLst/>
            <a:ahLst/>
            <a:cxnLst/>
            <a:rect r="r" b="b" t="t" l="l"/>
            <a:pathLst>
              <a:path h="4313799" w="1129431">
                <a:moveTo>
                  <a:pt x="0" y="0"/>
                </a:moveTo>
                <a:lnTo>
                  <a:pt x="1129431" y="0"/>
                </a:lnTo>
                <a:lnTo>
                  <a:pt x="1129431" y="4313798"/>
                </a:lnTo>
                <a:lnTo>
                  <a:pt x="0" y="43137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BAD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14730" y="1221102"/>
            <a:ext cx="8458540" cy="2507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49"/>
              </a:lnSpc>
            </a:pPr>
            <a:r>
              <a:rPr lang="en-US" sz="10159">
                <a:solidFill>
                  <a:srgbClr val="000000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Machine Learning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219280" y="4569051"/>
            <a:ext cx="5791370" cy="295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AI + machine learning improve forecasting and analysis</a:t>
            </a:r>
          </a:p>
          <a:p>
            <a:pPr algn="just">
              <a:lnSpc>
                <a:spcPts val="2939"/>
              </a:lnSpc>
            </a:pPr>
          </a:p>
          <a:p>
            <a:pPr algn="just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Example: GAO’s use of AI to improve severe weather predictions</a:t>
            </a:r>
          </a:p>
          <a:p>
            <a:pPr algn="just">
              <a:lnSpc>
                <a:spcPts val="2939"/>
              </a:lnSpc>
            </a:pPr>
          </a:p>
          <a:p>
            <a:pPr algn="just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Benefits: faster forecasts, more accurate models, save lives &amp; property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92378" y="4550001"/>
            <a:ext cx="1893104" cy="988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7"/>
              </a:lnSpc>
            </a:pPr>
            <a:r>
              <a:rPr lang="en-US" sz="2862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In Weather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931444" y="4427160"/>
            <a:ext cx="6834430" cy="3479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Machine learning predicts outcomes based on past cases (legal field)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Enhances productivity but does not replace the final human decision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Some roles shrink (translation), others expand (law, policymaking)</a:t>
            </a:r>
          </a:p>
          <a:p>
            <a:pPr algn="just">
              <a:lnSpc>
                <a:spcPts val="293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546025" y="4550001"/>
            <a:ext cx="1385419" cy="988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7"/>
              </a:lnSpc>
            </a:pPr>
            <a:r>
              <a:rPr lang="en-US" sz="2862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In  Policy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5400000">
            <a:off x="1362427" y="5330048"/>
            <a:ext cx="979946" cy="6124661"/>
          </a:xfrm>
          <a:custGeom>
            <a:avLst/>
            <a:gdLst/>
            <a:ahLst/>
            <a:cxnLst/>
            <a:rect r="r" b="b" t="t" l="l"/>
            <a:pathLst>
              <a:path h="6124661" w="979946">
                <a:moveTo>
                  <a:pt x="0" y="0"/>
                </a:moveTo>
                <a:lnTo>
                  <a:pt x="979945" y="0"/>
                </a:lnTo>
                <a:lnTo>
                  <a:pt x="979945" y="6124661"/>
                </a:lnTo>
                <a:lnTo>
                  <a:pt x="0" y="6124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16348699" y="782266"/>
            <a:ext cx="1231678" cy="4704324"/>
          </a:xfrm>
          <a:custGeom>
            <a:avLst/>
            <a:gdLst/>
            <a:ahLst/>
            <a:cxnLst/>
            <a:rect r="r" b="b" t="t" l="l"/>
            <a:pathLst>
              <a:path h="4704324" w="1231678">
                <a:moveTo>
                  <a:pt x="0" y="0"/>
                </a:moveTo>
                <a:lnTo>
                  <a:pt x="1231678" y="0"/>
                </a:lnTo>
                <a:lnTo>
                  <a:pt x="1231678" y="4704324"/>
                </a:lnTo>
                <a:lnTo>
                  <a:pt x="0" y="47043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950345" y="8344761"/>
            <a:ext cx="2712872" cy="486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7"/>
              </a:lnSpc>
            </a:pPr>
            <a:r>
              <a:rPr lang="en-US" sz="2862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Balance is Key!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DAG0dosxzp0</dc:identifier>
  <dcterms:modified xsi:type="dcterms:W3CDTF">2011-08-01T06:04:30Z</dcterms:modified>
  <cp:revision>1</cp:revision>
  <dc:title>Amber Vergara, CSIT 100, Section</dc:title>
</cp:coreProperties>
</file>